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  <p:sldMasterId id="2147483682" r:id="rId2"/>
  </p:sldMasterIdLst>
  <p:notesMasterIdLst>
    <p:notesMasterId r:id="rId26"/>
  </p:notesMasterIdLst>
  <p:handoutMasterIdLst>
    <p:handoutMasterId r:id="rId27"/>
  </p:handoutMasterIdLst>
  <p:sldIdLst>
    <p:sldId id="270" r:id="rId3"/>
    <p:sldId id="271" r:id="rId4"/>
    <p:sldId id="272" r:id="rId5"/>
    <p:sldId id="275" r:id="rId6"/>
    <p:sldId id="274" r:id="rId7"/>
    <p:sldId id="276" r:id="rId8"/>
    <p:sldId id="277" r:id="rId9"/>
    <p:sldId id="273" r:id="rId10"/>
    <p:sldId id="278" r:id="rId11"/>
    <p:sldId id="292" r:id="rId12"/>
    <p:sldId id="279" r:id="rId13"/>
    <p:sldId id="280" r:id="rId14"/>
    <p:sldId id="281" r:id="rId15"/>
    <p:sldId id="282" r:id="rId16"/>
    <p:sldId id="284" r:id="rId17"/>
    <p:sldId id="283" r:id="rId18"/>
    <p:sldId id="285" r:id="rId19"/>
    <p:sldId id="286" r:id="rId20"/>
    <p:sldId id="287" r:id="rId21"/>
    <p:sldId id="288" r:id="rId22"/>
    <p:sldId id="289" r:id="rId23"/>
    <p:sldId id="290" r:id="rId24"/>
    <p:sldId id="291" r:id="rId25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67A962A-055F-4E7A-9C82-64FD4C0C0628}">
          <p14:sldIdLst>
            <p14:sldId id="270"/>
            <p14:sldId id="271"/>
            <p14:sldId id="272"/>
            <p14:sldId id="275"/>
            <p14:sldId id="274"/>
            <p14:sldId id="276"/>
            <p14:sldId id="277"/>
            <p14:sldId id="273"/>
            <p14:sldId id="278"/>
            <p14:sldId id="292"/>
            <p14:sldId id="279"/>
            <p14:sldId id="280"/>
            <p14:sldId id="281"/>
            <p14:sldId id="282"/>
            <p14:sldId id="284"/>
            <p14:sldId id="283"/>
            <p14:sldId id="285"/>
            <p14:sldId id="286"/>
            <p14:sldId id="287"/>
            <p14:sldId id="288"/>
            <p14:sldId id="289"/>
            <p14:sldId id="290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60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141"/>
    <a:srgbClr val="CF0000"/>
    <a:srgbClr val="B9B9B9"/>
    <a:srgbClr val="DDD9C3"/>
    <a:srgbClr val="C4BD97"/>
    <a:srgbClr val="003162"/>
    <a:srgbClr val="888888"/>
    <a:srgbClr val="FF0000"/>
    <a:srgbClr val="D8CF3D"/>
    <a:srgbClr val="00B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827" autoAdjust="0"/>
  </p:normalViewPr>
  <p:slideViewPr>
    <p:cSldViewPr snapToGrid="0" snapToObjects="1">
      <p:cViewPr varScale="1">
        <p:scale>
          <a:sx n="94" d="100"/>
          <a:sy n="94" d="100"/>
        </p:scale>
        <p:origin x="965" y="67"/>
      </p:cViewPr>
      <p:guideLst>
        <p:guide orient="horz" pos="360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2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7CB1905-1EEB-6545-B5E2-B70E8868255E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261A396-5F67-764F-9A9A-305152EBE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85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F53F6BF-7462-9046-A2B6-90C29244BD27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4B7DBC5-2A13-CA47-B9EE-6017A92B6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686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97823"/>
            <a:ext cx="8082419" cy="163946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000">
                <a:solidFill>
                  <a:srgbClr val="E09E1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75258"/>
            <a:ext cx="6400800" cy="11135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2D63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90539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120052"/>
            <a:ext cx="7766050" cy="94585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202499"/>
            <a:ext cx="7740650" cy="46221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440420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 flipH="1">
            <a:off x="2997200" y="6341616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EE232 Discussion </a:t>
            </a:r>
            <a:r>
              <a:rPr lang="en-US" dirty="0" smtClean="0">
                <a:solidFill>
                  <a:schemeClr val="bg1"/>
                </a:solidFill>
              </a:rPr>
              <a:t>3/2/2017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303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8325" y="2017295"/>
            <a:ext cx="7772400" cy="199657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325" y="1019341"/>
            <a:ext cx="7772400" cy="89568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>
                <a:solidFill>
                  <a:srgbClr val="2D637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11/15/13 |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536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8174"/>
            <a:ext cx="3717925" cy="4346531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4175125" y="1528175"/>
            <a:ext cx="3746500" cy="4346531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2D637F"/>
                </a:solidFill>
              </a:defRPr>
            </a:lvl1pPr>
            <a:lvl2pPr>
              <a:defRPr sz="2000">
                <a:solidFill>
                  <a:srgbClr val="2D637F"/>
                </a:solidFill>
              </a:defRPr>
            </a:lvl2pPr>
            <a:lvl3pPr>
              <a:defRPr sz="1800">
                <a:solidFill>
                  <a:srgbClr val="2D637F"/>
                </a:solidFill>
              </a:defRPr>
            </a:lvl3pPr>
            <a:lvl4pPr>
              <a:defRPr sz="1600">
                <a:solidFill>
                  <a:srgbClr val="2D637F"/>
                </a:solidFill>
              </a:defRPr>
            </a:lvl4pPr>
            <a:lvl5pPr>
              <a:defRPr sz="1400">
                <a:solidFill>
                  <a:srgbClr val="2D637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11/15/13 |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9900" y="253402"/>
            <a:ext cx="7766050" cy="11503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3138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29789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358775"/>
            <a:ext cx="5486400" cy="3371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4296527"/>
            <a:ext cx="5486400" cy="477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11/15/13 |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45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41995"/>
            <a:ext cx="3008313" cy="4049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0" y="1041995"/>
            <a:ext cx="4537075" cy="365700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531651"/>
            <a:ext cx="3008313" cy="31673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16782"/>
            <a:ext cx="3495675" cy="4880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E09E1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CLICK TO EDIT MASTER  |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797031" y="312434"/>
            <a:ext cx="2238375" cy="49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2D637F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11/15/13 |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699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217" y="2607429"/>
            <a:ext cx="8433468" cy="85499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217" y="3542633"/>
            <a:ext cx="8433469" cy="6234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6868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4524" y="3832058"/>
            <a:ext cx="8421687" cy="1154363"/>
          </a:xfrm>
          <a:prstGeom prst="rect">
            <a:avLst/>
          </a:prstGeom>
        </p:spPr>
        <p:txBody>
          <a:bodyPr anchor="t"/>
          <a:lstStyle>
            <a:lvl1pPr algn="l">
              <a:defRPr sz="5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523" y="3275263"/>
            <a:ext cx="8421687" cy="5567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11/15/13 |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68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6217" y="3581594"/>
            <a:ext cx="8229600" cy="19128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  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36217" y="2607429"/>
            <a:ext cx="8433468" cy="85499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281623" y="6326236"/>
            <a:ext cx="703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CACBFA4-9F9F-3F42-9348-CEF387879029}" type="slidenum">
              <a:rPr lang="en-US" sz="1200" smtClean="0">
                <a:solidFill>
                  <a:srgbClr val="FFFFFF"/>
                </a:solidFill>
                <a:latin typeface="Lucida Grande"/>
                <a:cs typeface="Lucida Grande"/>
              </a:rPr>
              <a:t>‹#›</a:t>
            </a:fld>
            <a:endParaRPr lang="en-US" sz="12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2151572" y="6273984"/>
            <a:ext cx="2348159" cy="376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Lucida Grande"/>
                <a:ea typeface="+mn-ea"/>
                <a:cs typeface="Lucida Grand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11/15/13 |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735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248400"/>
            <a:ext cx="9144000" cy="609599"/>
          </a:xfrm>
          <a:prstGeom prst="rect">
            <a:avLst/>
          </a:prstGeom>
          <a:solidFill>
            <a:srgbClr val="0031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267368" y="53072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5259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Project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8079"/>
            <a:ext cx="8229600" cy="2526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508" y="0"/>
            <a:ext cx="2869492" cy="23795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9" y="6330360"/>
            <a:ext cx="1383552" cy="42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6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81" r:id="rId5"/>
    <p:sldLayoutId id="2147483649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rgbClr val="E09E19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2D637F"/>
          </a:solidFill>
          <a:latin typeface="Lucida Grande"/>
          <a:ea typeface="+mn-ea"/>
          <a:cs typeface="Lucida Grand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2D637F"/>
          </a:solidFill>
          <a:latin typeface="Lucida Grande"/>
          <a:ea typeface="+mn-ea"/>
          <a:cs typeface="Lucida Grand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2D637F"/>
          </a:solidFill>
          <a:latin typeface="Lucida Grande"/>
          <a:ea typeface="+mn-ea"/>
          <a:cs typeface="Lucida Grand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2D637F"/>
          </a:solidFill>
          <a:latin typeface="Lucida Grande"/>
          <a:ea typeface="+mn-ea"/>
          <a:cs typeface="Lucida Grand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2D637F"/>
          </a:solidFill>
          <a:latin typeface="Lucida Grande"/>
          <a:ea typeface="+mn-ea"/>
          <a:cs typeface="Lucida Grand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6503" y="-979"/>
            <a:ext cx="9170503" cy="68589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68" y="5541909"/>
            <a:ext cx="9170736" cy="13300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48" y="6019295"/>
            <a:ext cx="1745673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6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rgbClr val="FFFFFF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FFFFFF"/>
          </a:solidFill>
          <a:latin typeface="Lucida Grande"/>
          <a:ea typeface="+mn-ea"/>
          <a:cs typeface="Lucida Grand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Lucida Grande"/>
          <a:ea typeface="+mn-ea"/>
          <a:cs typeface="Lucida Grand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FFFFFF"/>
          </a:solidFill>
          <a:latin typeface="Lucida Grande"/>
          <a:ea typeface="+mn-ea"/>
          <a:cs typeface="Lucida Grand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FFFFFF"/>
          </a:solidFill>
          <a:latin typeface="Lucida Grande"/>
          <a:ea typeface="+mn-ea"/>
          <a:cs typeface="Lucida Grand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FFFFFF"/>
          </a:solidFill>
          <a:latin typeface="Lucida Grande"/>
          <a:ea typeface="+mn-ea"/>
          <a:cs typeface="Lucida Grand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0.png"/><Relationship Id="rId7" Type="http://schemas.openxmlformats.org/officeDocument/2006/relationships/image" Target="../media/image47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0.png"/><Relationship Id="rId5" Type="http://schemas.openxmlformats.org/officeDocument/2006/relationships/image" Target="../media/image49.png"/><Relationship Id="rId4" Type="http://schemas.openxmlformats.org/officeDocument/2006/relationships/image" Target="../media/image4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Discussion today:</a:t>
            </a:r>
            <a:br>
              <a:rPr lang="en-US" dirty="0"/>
            </a:br>
            <a:r>
              <a:rPr lang="en-US" dirty="0"/>
              <a:t>Photonic circuit 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459523"/>
            <a:ext cx="7740650" cy="4365079"/>
          </a:xfrm>
        </p:spPr>
        <p:txBody>
          <a:bodyPr/>
          <a:lstStyle/>
          <a:p>
            <a:r>
              <a:rPr lang="en-US" dirty="0"/>
              <a:t>Today we will introduce </a:t>
            </a:r>
            <a:r>
              <a:rPr lang="en-US" dirty="0" err="1"/>
              <a:t>Lumerical</a:t>
            </a:r>
            <a:r>
              <a:rPr lang="en-US" dirty="0"/>
              <a:t> INTERCONNECT, a systems level photonic circuit simulator (think SPICE for photonics).</a:t>
            </a:r>
          </a:p>
          <a:p>
            <a:pPr lvl="1"/>
            <a:r>
              <a:rPr lang="en-US" dirty="0"/>
              <a:t>Simple introductory example: </a:t>
            </a:r>
            <a:r>
              <a:rPr lang="en-US" dirty="0" err="1"/>
              <a:t>Fabry</a:t>
            </a:r>
            <a:r>
              <a:rPr lang="en-US" dirty="0"/>
              <a:t>-Perot resonator simulation in INTERCONNECT</a:t>
            </a:r>
          </a:p>
          <a:p>
            <a:pPr lvl="1"/>
            <a:r>
              <a:rPr lang="en-US" dirty="0"/>
              <a:t>More complicated example: Extract S-parameters from FDTD simulation and import into INTERCONNECT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050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Fabry</a:t>
            </a:r>
            <a:r>
              <a:rPr lang="en-US" dirty="0"/>
              <a:t>-Perot etalon 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202499"/>
            <a:ext cx="5785195" cy="4934690"/>
          </a:xfrm>
        </p:spPr>
        <p:txBody>
          <a:bodyPr/>
          <a:lstStyle/>
          <a:p>
            <a:r>
              <a:rPr lang="en-US" dirty="0" smtClean="0"/>
              <a:t>Change </a:t>
            </a:r>
            <a:r>
              <a:rPr lang="en-US" dirty="0"/>
              <a:t>the following properties:</a:t>
            </a:r>
          </a:p>
          <a:p>
            <a:pPr lvl="1"/>
            <a:r>
              <a:rPr lang="en-US" dirty="0"/>
              <a:t>Mirror </a:t>
            </a:r>
            <a:r>
              <a:rPr lang="en-US" dirty="0">
                <a:sym typeface="Wingdings" panose="05000000000000000000" pitchFamily="2" charset="2"/>
              </a:rPr>
              <a:t> Reflectivity = 0.5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Waveguide  Length = 10</a:t>
            </a:r>
            <a:r>
              <a:rPr lang="el-GR" dirty="0">
                <a:sym typeface="Wingdings" panose="05000000000000000000" pitchFamily="2" charset="2"/>
              </a:rPr>
              <a:t>μ</a:t>
            </a:r>
            <a:r>
              <a:rPr lang="en-US" dirty="0">
                <a:sym typeface="Wingdings" panose="05000000000000000000" pitchFamily="2" charset="2"/>
              </a:rPr>
              <a:t>m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				 Mode 1 effective index  = 2.8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   			 Mode 1 group index = 2.8</a:t>
            </a:r>
            <a:endParaRPr lang="en-US" dirty="0"/>
          </a:p>
          <a:p>
            <a:r>
              <a:rPr lang="en-US" dirty="0"/>
              <a:t>Add one Optical Network Analyzer to simulation </a:t>
            </a:r>
            <a:r>
              <a:rPr lang="en-US" dirty="0" smtClean="0"/>
              <a:t>space (</a:t>
            </a:r>
            <a:r>
              <a:rPr lang="en-US" b="1" i="1" dirty="0" err="1" smtClean="0"/>
              <a:t>Analyzers</a:t>
            </a:r>
            <a:r>
              <a:rPr lang="en-US" b="1" dirty="0" err="1" smtClean="0">
                <a:sym typeface="Wingdings" panose="05000000000000000000" pitchFamily="2" charset="2"/>
              </a:rPr>
              <a:t></a:t>
            </a:r>
            <a:r>
              <a:rPr lang="en-US" b="1" i="1" dirty="0" err="1" smtClean="0"/>
              <a:t>Optical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Change the following properties:</a:t>
            </a:r>
          </a:p>
          <a:p>
            <a:pPr lvl="1"/>
            <a:r>
              <a:rPr lang="en-US" dirty="0"/>
              <a:t>ONA </a:t>
            </a:r>
            <a:r>
              <a:rPr lang="en-US" dirty="0">
                <a:sym typeface="Wingdings" panose="05000000000000000000" pitchFamily="2" charset="2"/>
              </a:rPr>
              <a:t> Number of input ports = 2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		    Frequency range = 50 </a:t>
            </a:r>
            <a:r>
              <a:rPr lang="en-US" dirty="0" smtClean="0">
                <a:sym typeface="Wingdings" panose="05000000000000000000" pitchFamily="2" charset="2"/>
              </a:rPr>
              <a:t>THz</a:t>
            </a:r>
            <a:r>
              <a:rPr lang="en-US" dirty="0">
                <a:sym typeface="Wingdings" panose="05000000000000000000" pitchFamily="2" charset="2"/>
              </a:rPr>
              <a:t/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		    Number of points = 1000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7795" y="1202499"/>
            <a:ext cx="2870281" cy="35939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6208" y="5040926"/>
            <a:ext cx="3405242" cy="157967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5233307" y="4796444"/>
            <a:ext cx="955222" cy="11063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985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Fabry</a:t>
            </a:r>
            <a:r>
              <a:rPr lang="en-US" dirty="0"/>
              <a:t>-Perot etalon simulation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203" y="798554"/>
            <a:ext cx="6413047" cy="512814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5819775" y="4191000"/>
            <a:ext cx="1114426" cy="4667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943725" y="3696295"/>
            <a:ext cx="22333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Port 1 should</a:t>
            </a:r>
            <a:br>
              <a:rPr lang="en-US" dirty="0"/>
            </a:br>
            <a:r>
              <a:rPr lang="en-US" dirty="0"/>
              <a:t>be connected to the</a:t>
            </a:r>
            <a:br>
              <a:rPr lang="en-US" dirty="0"/>
            </a:br>
            <a:r>
              <a:rPr lang="en-US" dirty="0"/>
              <a:t>input port of the ONA</a:t>
            </a:r>
          </a:p>
        </p:txBody>
      </p:sp>
    </p:spTree>
    <p:extLst>
      <p:ext uri="{BB962C8B-B14F-4D97-AF65-F5344CB8AC3E}">
        <p14:creationId xmlns:p14="http://schemas.microsoft.com/office/powerpoint/2010/main" val="1298270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Fabry</a:t>
            </a:r>
            <a:r>
              <a:rPr lang="en-US" dirty="0"/>
              <a:t>-Perot etalon 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202499"/>
            <a:ext cx="3673021" cy="4622103"/>
          </a:xfrm>
        </p:spPr>
        <p:txBody>
          <a:bodyPr/>
          <a:lstStyle/>
          <a:p>
            <a:r>
              <a:rPr lang="en-US" dirty="0"/>
              <a:t>Run the simulation</a:t>
            </a:r>
          </a:p>
          <a:p>
            <a:r>
              <a:rPr lang="en-US" dirty="0"/>
              <a:t>Click </a:t>
            </a:r>
            <a:r>
              <a:rPr lang="en-US" b="1" i="1" dirty="0"/>
              <a:t>ONA</a:t>
            </a:r>
            <a:r>
              <a:rPr lang="en-US" dirty="0"/>
              <a:t> in the Element tree. In the Results view right-click </a:t>
            </a:r>
            <a:r>
              <a:rPr lang="en-US" b="1" dirty="0"/>
              <a:t>Input 2 </a:t>
            </a:r>
            <a:r>
              <a:rPr lang="en-US" b="1" dirty="0">
                <a:sym typeface="Wingdings" panose="05000000000000000000" pitchFamily="2" charset="2"/>
              </a:rPr>
              <a:t> Mode 1  </a:t>
            </a:r>
            <a:r>
              <a:rPr lang="en-US" b="1" dirty="0" smtClean="0">
                <a:sym typeface="Wingdings" panose="05000000000000000000" pitchFamily="2" charset="2"/>
              </a:rPr>
              <a:t>transmission  Visualize  New Visualizer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4170" y="766174"/>
            <a:ext cx="963385" cy="237473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322864" y="1510393"/>
            <a:ext cx="726622" cy="1632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6" y="3277496"/>
            <a:ext cx="3712109" cy="349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459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Fabry</a:t>
            </a:r>
            <a:r>
              <a:rPr lang="en-US" dirty="0"/>
              <a:t>-Perot etalon simulation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" r="1202" b="1980"/>
          <a:stretch/>
        </p:blipFill>
        <p:spPr>
          <a:xfrm>
            <a:off x="897924" y="852488"/>
            <a:ext cx="6928022" cy="497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1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Grating S-parameter</a:t>
            </a:r>
          </a:p>
        </p:txBody>
      </p:sp>
      <p:sp>
        <p:nvSpPr>
          <p:cNvPr id="4" name="Rectangle 3"/>
          <p:cNvSpPr/>
          <p:nvPr/>
        </p:nvSpPr>
        <p:spPr>
          <a:xfrm>
            <a:off x="1918956" y="4219625"/>
            <a:ext cx="5106946" cy="114807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918954" y="3552500"/>
            <a:ext cx="5106947" cy="667124"/>
          </a:xfrm>
          <a:custGeom>
            <a:avLst/>
            <a:gdLst>
              <a:gd name="connsiteX0" fmla="*/ 1 w 5106947"/>
              <a:gd name="connsiteY0" fmla="*/ 0 h 667124"/>
              <a:gd name="connsiteX1" fmla="*/ 2064045 w 5106947"/>
              <a:gd name="connsiteY1" fmla="*/ 0 h 667124"/>
              <a:gd name="connsiteX2" fmla="*/ 2064045 w 5106947"/>
              <a:gd name="connsiteY2" fmla="*/ 2048 h 667124"/>
              <a:gd name="connsiteX3" fmla="*/ 2072495 w 5106947"/>
              <a:gd name="connsiteY3" fmla="*/ 2048 h 667124"/>
              <a:gd name="connsiteX4" fmla="*/ 2072495 w 5106947"/>
              <a:gd name="connsiteY4" fmla="*/ 201288 h 667124"/>
              <a:gd name="connsiteX5" fmla="*/ 2381984 w 5106947"/>
              <a:gd name="connsiteY5" fmla="*/ 201288 h 667124"/>
              <a:gd name="connsiteX6" fmla="*/ 2381984 w 5106947"/>
              <a:gd name="connsiteY6" fmla="*/ 6471 h 667124"/>
              <a:gd name="connsiteX7" fmla="*/ 2671677 w 5106947"/>
              <a:gd name="connsiteY7" fmla="*/ 6471 h 667124"/>
              <a:gd name="connsiteX8" fmla="*/ 2671677 w 5106947"/>
              <a:gd name="connsiteY8" fmla="*/ 201288 h 667124"/>
              <a:gd name="connsiteX9" fmla="*/ 2990944 w 5106947"/>
              <a:gd name="connsiteY9" fmla="*/ 201288 h 667124"/>
              <a:gd name="connsiteX10" fmla="*/ 2990944 w 5106947"/>
              <a:gd name="connsiteY10" fmla="*/ 6172 h 667124"/>
              <a:gd name="connsiteX11" fmla="*/ 3280637 w 5106947"/>
              <a:gd name="connsiteY11" fmla="*/ 6172 h 667124"/>
              <a:gd name="connsiteX12" fmla="*/ 3280637 w 5106947"/>
              <a:gd name="connsiteY12" fmla="*/ 201288 h 667124"/>
              <a:gd name="connsiteX13" fmla="*/ 3592433 w 5106947"/>
              <a:gd name="connsiteY13" fmla="*/ 201288 h 667124"/>
              <a:gd name="connsiteX14" fmla="*/ 3592433 w 5106947"/>
              <a:gd name="connsiteY14" fmla="*/ 1 h 667124"/>
              <a:gd name="connsiteX15" fmla="*/ 3882127 w 5106947"/>
              <a:gd name="connsiteY15" fmla="*/ 1 h 667124"/>
              <a:gd name="connsiteX16" fmla="*/ 3882127 w 5106947"/>
              <a:gd name="connsiteY16" fmla="*/ 201288 h 667124"/>
              <a:gd name="connsiteX17" fmla="*/ 4208605 w 5106947"/>
              <a:gd name="connsiteY17" fmla="*/ 201288 h 667124"/>
              <a:gd name="connsiteX18" fmla="*/ 4208605 w 5106947"/>
              <a:gd name="connsiteY18" fmla="*/ 3264 h 667124"/>
              <a:gd name="connsiteX19" fmla="*/ 4498298 w 5106947"/>
              <a:gd name="connsiteY19" fmla="*/ 3264 h 667124"/>
              <a:gd name="connsiteX20" fmla="*/ 4498298 w 5106947"/>
              <a:gd name="connsiteY20" fmla="*/ 201288 h 667124"/>
              <a:gd name="connsiteX21" fmla="*/ 4817254 w 5106947"/>
              <a:gd name="connsiteY21" fmla="*/ 201288 h 667124"/>
              <a:gd name="connsiteX22" fmla="*/ 4817254 w 5106947"/>
              <a:gd name="connsiteY22" fmla="*/ 5349 h 667124"/>
              <a:gd name="connsiteX23" fmla="*/ 5106947 w 5106947"/>
              <a:gd name="connsiteY23" fmla="*/ 5349 h 667124"/>
              <a:gd name="connsiteX24" fmla="*/ 5106947 w 5106947"/>
              <a:gd name="connsiteY24" fmla="*/ 201288 h 667124"/>
              <a:gd name="connsiteX25" fmla="*/ 5106947 w 5106947"/>
              <a:gd name="connsiteY25" fmla="*/ 401003 h 667124"/>
              <a:gd name="connsiteX26" fmla="*/ 5106947 w 5106947"/>
              <a:gd name="connsiteY26" fmla="*/ 667124 h 667124"/>
              <a:gd name="connsiteX27" fmla="*/ 0 w 5106947"/>
              <a:gd name="connsiteY27" fmla="*/ 667124 h 667124"/>
              <a:gd name="connsiteX28" fmla="*/ 0 w 5106947"/>
              <a:gd name="connsiteY28" fmla="*/ 201288 h 667124"/>
              <a:gd name="connsiteX29" fmla="*/ 1 w 5106947"/>
              <a:gd name="connsiteY29" fmla="*/ 201288 h 66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106947" h="667124">
                <a:moveTo>
                  <a:pt x="1" y="0"/>
                </a:moveTo>
                <a:lnTo>
                  <a:pt x="2064045" y="0"/>
                </a:lnTo>
                <a:lnTo>
                  <a:pt x="2064045" y="2048"/>
                </a:lnTo>
                <a:lnTo>
                  <a:pt x="2072495" y="2048"/>
                </a:lnTo>
                <a:lnTo>
                  <a:pt x="2072495" y="201288"/>
                </a:lnTo>
                <a:lnTo>
                  <a:pt x="2381984" y="201288"/>
                </a:lnTo>
                <a:lnTo>
                  <a:pt x="2381984" y="6471"/>
                </a:lnTo>
                <a:lnTo>
                  <a:pt x="2671677" y="6471"/>
                </a:lnTo>
                <a:lnTo>
                  <a:pt x="2671677" y="201288"/>
                </a:lnTo>
                <a:lnTo>
                  <a:pt x="2990944" y="201288"/>
                </a:lnTo>
                <a:lnTo>
                  <a:pt x="2990944" y="6172"/>
                </a:lnTo>
                <a:lnTo>
                  <a:pt x="3280637" y="6172"/>
                </a:lnTo>
                <a:lnTo>
                  <a:pt x="3280637" y="201288"/>
                </a:lnTo>
                <a:lnTo>
                  <a:pt x="3592433" y="201288"/>
                </a:lnTo>
                <a:lnTo>
                  <a:pt x="3592433" y="1"/>
                </a:lnTo>
                <a:lnTo>
                  <a:pt x="3882127" y="1"/>
                </a:lnTo>
                <a:lnTo>
                  <a:pt x="3882127" y="201288"/>
                </a:lnTo>
                <a:lnTo>
                  <a:pt x="4208605" y="201288"/>
                </a:lnTo>
                <a:lnTo>
                  <a:pt x="4208605" y="3264"/>
                </a:lnTo>
                <a:lnTo>
                  <a:pt x="4498298" y="3264"/>
                </a:lnTo>
                <a:lnTo>
                  <a:pt x="4498298" y="201288"/>
                </a:lnTo>
                <a:lnTo>
                  <a:pt x="4817254" y="201288"/>
                </a:lnTo>
                <a:lnTo>
                  <a:pt x="4817254" y="5349"/>
                </a:lnTo>
                <a:lnTo>
                  <a:pt x="5106947" y="5349"/>
                </a:lnTo>
                <a:lnTo>
                  <a:pt x="5106947" y="201288"/>
                </a:lnTo>
                <a:lnTo>
                  <a:pt x="5106947" y="401003"/>
                </a:lnTo>
                <a:lnTo>
                  <a:pt x="5106947" y="667124"/>
                </a:lnTo>
                <a:lnTo>
                  <a:pt x="0" y="667124"/>
                </a:lnTo>
                <a:lnTo>
                  <a:pt x="0" y="201288"/>
                </a:lnTo>
                <a:lnTo>
                  <a:pt x="1" y="201288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89356" y="3738870"/>
                <a:ext cx="2557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356" y="3738870"/>
                <a:ext cx="255776" cy="276999"/>
              </a:xfrm>
              <a:prstGeom prst="rect">
                <a:avLst/>
              </a:prstGeom>
              <a:blipFill>
                <a:blip r:embed="rId2"/>
                <a:stretch>
                  <a:fillRect l="-23810" r="-19048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64876" y="4570937"/>
                <a:ext cx="5084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876" y="4570937"/>
                <a:ext cx="508473" cy="276999"/>
              </a:xfrm>
              <a:prstGeom prst="rect">
                <a:avLst/>
              </a:prstGeom>
              <a:blipFill>
                <a:blip r:embed="rId3"/>
                <a:stretch>
                  <a:fillRect l="-10714" r="-4762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 rot="13599240">
            <a:off x="6772764" y="-1258805"/>
            <a:ext cx="1733114" cy="464943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 rot="18926909">
            <a:off x="6984261" y="269815"/>
            <a:ext cx="2183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Optical fiber</a:t>
            </a:r>
            <a:br>
              <a:rPr lang="en-US" dirty="0"/>
            </a:br>
            <a:r>
              <a:rPr lang="en-US" dirty="0"/>
              <a:t>(not to scale)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918956" y="5367703"/>
            <a:ext cx="5106946" cy="75692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004185" y="5556387"/>
                <a:ext cx="2557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185" y="5556387"/>
                <a:ext cx="255776" cy="276999"/>
              </a:xfrm>
              <a:prstGeom prst="rect">
                <a:avLst/>
              </a:prstGeom>
              <a:blipFill>
                <a:blip r:embed="rId4"/>
                <a:stretch>
                  <a:fillRect l="-23810" r="-19048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>
            <a:off x="2704593" y="3812461"/>
            <a:ext cx="1021492" cy="0"/>
          </a:xfrm>
          <a:prstGeom prst="straightConnector1">
            <a:avLst/>
          </a:prstGeom>
          <a:ln>
            <a:solidFill>
              <a:srgbClr val="41414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669253" y="3451028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2675418" y="4135201"/>
            <a:ext cx="1021491" cy="0"/>
          </a:xfrm>
          <a:prstGeom prst="straightConnector1">
            <a:avLst/>
          </a:prstGeom>
          <a:ln>
            <a:solidFill>
              <a:srgbClr val="41414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684929" y="3798481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en-US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6157296" y="2042984"/>
            <a:ext cx="729536" cy="614522"/>
          </a:xfrm>
          <a:prstGeom prst="straightConnector1">
            <a:avLst/>
          </a:prstGeom>
          <a:ln>
            <a:solidFill>
              <a:srgbClr val="41414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5844095" y="1713470"/>
            <a:ext cx="754413" cy="661541"/>
          </a:xfrm>
          <a:prstGeom prst="straightConnector1">
            <a:avLst/>
          </a:prstGeom>
          <a:ln>
            <a:solidFill>
              <a:srgbClr val="41414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 rot="19037753">
            <a:off x="5905131" y="1719962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 rot="19227604">
            <a:off x="6202245" y="2016444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en-US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255145" y="940373"/>
                <a:ext cx="1580369" cy="778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45" y="940373"/>
                <a:ext cx="1580369" cy="7789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230041" y="1771664"/>
                <a:ext cx="1630575" cy="790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41" y="1771664"/>
                <a:ext cx="1630575" cy="790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736349" y="945266"/>
                <a:ext cx="1648720" cy="778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349" y="945266"/>
                <a:ext cx="1648720" cy="7789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761097" y="1896224"/>
                <a:ext cx="1630575" cy="790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097" y="1896224"/>
                <a:ext cx="1630575" cy="7900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3726085" y="3229232"/>
            <a:ext cx="0" cy="1341705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91672" y="4562636"/>
            <a:ext cx="12379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Mode expansion monitor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5235861" y="1743881"/>
            <a:ext cx="1508784" cy="1574013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8900000">
            <a:off x="6735047" y="2719246"/>
            <a:ext cx="12379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Mode expansion monitor</a:t>
            </a:r>
          </a:p>
        </p:txBody>
      </p:sp>
    </p:spTree>
    <p:extLst>
      <p:ext uri="{BB962C8B-B14F-4D97-AF65-F5344CB8AC3E}">
        <p14:creationId xmlns:p14="http://schemas.microsoft.com/office/powerpoint/2010/main" val="3178740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Grating S-parameter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do we get the field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r>
                  <a:rPr lang="en-US" dirty="0" err="1"/>
                  <a:t>Lumerical</a:t>
                </a:r>
                <a:r>
                  <a:rPr lang="en-US" dirty="0"/>
                  <a:t> has built-in mode expansion monitor that can determine these coefficients and allow us to extract S-parameters.</a:t>
                </a:r>
              </a:p>
              <a:p>
                <a:r>
                  <a:rPr lang="en-US" dirty="0"/>
                  <a:t>The mode expansion assumes field can be expanded using the </a:t>
                </a:r>
                <a:r>
                  <a:rPr lang="en-US" dirty="0" err="1"/>
                  <a:t>eigenmodes</a:t>
                </a:r>
                <a:r>
                  <a:rPr lang="en-US" dirty="0"/>
                  <a:t> such that: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are the complex modal coefficients and will be returned by the mode expansion monitor. Important: the coefficients are normalized to 1 V/m!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6" t="-660" r="-630" b="-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38491" y="3637118"/>
                <a:ext cx="3859710" cy="764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𝐄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𝑓𝑜𝑟𝑤𝑎𝑟𝑑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nary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𝑏𝑎𝑐𝑘𝑤𝑎𝑟𝑑</m:t>
                          </m:r>
                        </m:sup>
                      </m:sSub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491" y="3637118"/>
                <a:ext cx="3859710" cy="7645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1007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#1</a:t>
            </a:r>
          </a:p>
        </p:txBody>
      </p:sp>
      <p:sp>
        <p:nvSpPr>
          <p:cNvPr id="4" name="Rectangle 3"/>
          <p:cNvSpPr/>
          <p:nvPr/>
        </p:nvSpPr>
        <p:spPr>
          <a:xfrm>
            <a:off x="1918956" y="4219625"/>
            <a:ext cx="5106946" cy="114807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918954" y="3552500"/>
            <a:ext cx="5106947" cy="667124"/>
          </a:xfrm>
          <a:custGeom>
            <a:avLst/>
            <a:gdLst>
              <a:gd name="connsiteX0" fmla="*/ 1 w 5106947"/>
              <a:gd name="connsiteY0" fmla="*/ 0 h 667124"/>
              <a:gd name="connsiteX1" fmla="*/ 2064045 w 5106947"/>
              <a:gd name="connsiteY1" fmla="*/ 0 h 667124"/>
              <a:gd name="connsiteX2" fmla="*/ 2064045 w 5106947"/>
              <a:gd name="connsiteY2" fmla="*/ 2048 h 667124"/>
              <a:gd name="connsiteX3" fmla="*/ 2072495 w 5106947"/>
              <a:gd name="connsiteY3" fmla="*/ 2048 h 667124"/>
              <a:gd name="connsiteX4" fmla="*/ 2072495 w 5106947"/>
              <a:gd name="connsiteY4" fmla="*/ 201288 h 667124"/>
              <a:gd name="connsiteX5" fmla="*/ 2381984 w 5106947"/>
              <a:gd name="connsiteY5" fmla="*/ 201288 h 667124"/>
              <a:gd name="connsiteX6" fmla="*/ 2381984 w 5106947"/>
              <a:gd name="connsiteY6" fmla="*/ 6471 h 667124"/>
              <a:gd name="connsiteX7" fmla="*/ 2671677 w 5106947"/>
              <a:gd name="connsiteY7" fmla="*/ 6471 h 667124"/>
              <a:gd name="connsiteX8" fmla="*/ 2671677 w 5106947"/>
              <a:gd name="connsiteY8" fmla="*/ 201288 h 667124"/>
              <a:gd name="connsiteX9" fmla="*/ 2990944 w 5106947"/>
              <a:gd name="connsiteY9" fmla="*/ 201288 h 667124"/>
              <a:gd name="connsiteX10" fmla="*/ 2990944 w 5106947"/>
              <a:gd name="connsiteY10" fmla="*/ 6172 h 667124"/>
              <a:gd name="connsiteX11" fmla="*/ 3280637 w 5106947"/>
              <a:gd name="connsiteY11" fmla="*/ 6172 h 667124"/>
              <a:gd name="connsiteX12" fmla="*/ 3280637 w 5106947"/>
              <a:gd name="connsiteY12" fmla="*/ 201288 h 667124"/>
              <a:gd name="connsiteX13" fmla="*/ 3592433 w 5106947"/>
              <a:gd name="connsiteY13" fmla="*/ 201288 h 667124"/>
              <a:gd name="connsiteX14" fmla="*/ 3592433 w 5106947"/>
              <a:gd name="connsiteY14" fmla="*/ 1 h 667124"/>
              <a:gd name="connsiteX15" fmla="*/ 3882127 w 5106947"/>
              <a:gd name="connsiteY15" fmla="*/ 1 h 667124"/>
              <a:gd name="connsiteX16" fmla="*/ 3882127 w 5106947"/>
              <a:gd name="connsiteY16" fmla="*/ 201288 h 667124"/>
              <a:gd name="connsiteX17" fmla="*/ 4208605 w 5106947"/>
              <a:gd name="connsiteY17" fmla="*/ 201288 h 667124"/>
              <a:gd name="connsiteX18" fmla="*/ 4208605 w 5106947"/>
              <a:gd name="connsiteY18" fmla="*/ 3264 h 667124"/>
              <a:gd name="connsiteX19" fmla="*/ 4498298 w 5106947"/>
              <a:gd name="connsiteY19" fmla="*/ 3264 h 667124"/>
              <a:gd name="connsiteX20" fmla="*/ 4498298 w 5106947"/>
              <a:gd name="connsiteY20" fmla="*/ 201288 h 667124"/>
              <a:gd name="connsiteX21" fmla="*/ 4817254 w 5106947"/>
              <a:gd name="connsiteY21" fmla="*/ 201288 h 667124"/>
              <a:gd name="connsiteX22" fmla="*/ 4817254 w 5106947"/>
              <a:gd name="connsiteY22" fmla="*/ 5349 h 667124"/>
              <a:gd name="connsiteX23" fmla="*/ 5106947 w 5106947"/>
              <a:gd name="connsiteY23" fmla="*/ 5349 h 667124"/>
              <a:gd name="connsiteX24" fmla="*/ 5106947 w 5106947"/>
              <a:gd name="connsiteY24" fmla="*/ 201288 h 667124"/>
              <a:gd name="connsiteX25" fmla="*/ 5106947 w 5106947"/>
              <a:gd name="connsiteY25" fmla="*/ 401003 h 667124"/>
              <a:gd name="connsiteX26" fmla="*/ 5106947 w 5106947"/>
              <a:gd name="connsiteY26" fmla="*/ 667124 h 667124"/>
              <a:gd name="connsiteX27" fmla="*/ 0 w 5106947"/>
              <a:gd name="connsiteY27" fmla="*/ 667124 h 667124"/>
              <a:gd name="connsiteX28" fmla="*/ 0 w 5106947"/>
              <a:gd name="connsiteY28" fmla="*/ 201288 h 667124"/>
              <a:gd name="connsiteX29" fmla="*/ 1 w 5106947"/>
              <a:gd name="connsiteY29" fmla="*/ 201288 h 66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106947" h="667124">
                <a:moveTo>
                  <a:pt x="1" y="0"/>
                </a:moveTo>
                <a:lnTo>
                  <a:pt x="2064045" y="0"/>
                </a:lnTo>
                <a:lnTo>
                  <a:pt x="2064045" y="2048"/>
                </a:lnTo>
                <a:lnTo>
                  <a:pt x="2072495" y="2048"/>
                </a:lnTo>
                <a:lnTo>
                  <a:pt x="2072495" y="201288"/>
                </a:lnTo>
                <a:lnTo>
                  <a:pt x="2381984" y="201288"/>
                </a:lnTo>
                <a:lnTo>
                  <a:pt x="2381984" y="6471"/>
                </a:lnTo>
                <a:lnTo>
                  <a:pt x="2671677" y="6471"/>
                </a:lnTo>
                <a:lnTo>
                  <a:pt x="2671677" y="201288"/>
                </a:lnTo>
                <a:lnTo>
                  <a:pt x="2990944" y="201288"/>
                </a:lnTo>
                <a:lnTo>
                  <a:pt x="2990944" y="6172"/>
                </a:lnTo>
                <a:lnTo>
                  <a:pt x="3280637" y="6172"/>
                </a:lnTo>
                <a:lnTo>
                  <a:pt x="3280637" y="201288"/>
                </a:lnTo>
                <a:lnTo>
                  <a:pt x="3592433" y="201288"/>
                </a:lnTo>
                <a:lnTo>
                  <a:pt x="3592433" y="1"/>
                </a:lnTo>
                <a:lnTo>
                  <a:pt x="3882127" y="1"/>
                </a:lnTo>
                <a:lnTo>
                  <a:pt x="3882127" y="201288"/>
                </a:lnTo>
                <a:lnTo>
                  <a:pt x="4208605" y="201288"/>
                </a:lnTo>
                <a:lnTo>
                  <a:pt x="4208605" y="3264"/>
                </a:lnTo>
                <a:lnTo>
                  <a:pt x="4498298" y="3264"/>
                </a:lnTo>
                <a:lnTo>
                  <a:pt x="4498298" y="201288"/>
                </a:lnTo>
                <a:lnTo>
                  <a:pt x="4817254" y="201288"/>
                </a:lnTo>
                <a:lnTo>
                  <a:pt x="4817254" y="5349"/>
                </a:lnTo>
                <a:lnTo>
                  <a:pt x="5106947" y="5349"/>
                </a:lnTo>
                <a:lnTo>
                  <a:pt x="5106947" y="201288"/>
                </a:lnTo>
                <a:lnTo>
                  <a:pt x="5106947" y="401003"/>
                </a:lnTo>
                <a:lnTo>
                  <a:pt x="5106947" y="667124"/>
                </a:lnTo>
                <a:lnTo>
                  <a:pt x="0" y="667124"/>
                </a:lnTo>
                <a:lnTo>
                  <a:pt x="0" y="201288"/>
                </a:lnTo>
                <a:lnTo>
                  <a:pt x="1" y="201288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89356" y="3738870"/>
                <a:ext cx="2557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356" y="3738870"/>
                <a:ext cx="255776" cy="276999"/>
              </a:xfrm>
              <a:prstGeom prst="rect">
                <a:avLst/>
              </a:prstGeom>
              <a:blipFill>
                <a:blip r:embed="rId2"/>
                <a:stretch>
                  <a:fillRect l="-23810" r="-19048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64876" y="4570937"/>
                <a:ext cx="5084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876" y="4570937"/>
                <a:ext cx="508473" cy="276999"/>
              </a:xfrm>
              <a:prstGeom prst="rect">
                <a:avLst/>
              </a:prstGeom>
              <a:blipFill>
                <a:blip r:embed="rId3"/>
                <a:stretch>
                  <a:fillRect l="-10714" r="-4762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 rot="13599240">
            <a:off x="6772764" y="-1258805"/>
            <a:ext cx="1733114" cy="464943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 rot="18926909">
            <a:off x="6984261" y="269815"/>
            <a:ext cx="2183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Optical fiber</a:t>
            </a:r>
            <a:br>
              <a:rPr lang="en-US" dirty="0"/>
            </a:br>
            <a:r>
              <a:rPr lang="en-US" dirty="0"/>
              <a:t>(not to scale)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918956" y="5367703"/>
            <a:ext cx="5106946" cy="75692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004185" y="5556387"/>
                <a:ext cx="2557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185" y="5556387"/>
                <a:ext cx="255776" cy="276999"/>
              </a:xfrm>
              <a:prstGeom prst="rect">
                <a:avLst/>
              </a:prstGeom>
              <a:blipFill>
                <a:blip r:embed="rId4"/>
                <a:stretch>
                  <a:fillRect l="-23810" r="-19048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>
            <a:off x="2704593" y="3812461"/>
            <a:ext cx="1021492" cy="0"/>
          </a:xfrm>
          <a:prstGeom prst="straightConnector1">
            <a:avLst/>
          </a:prstGeom>
          <a:ln>
            <a:solidFill>
              <a:srgbClr val="41414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669253" y="3451028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2675418" y="4135201"/>
            <a:ext cx="1021491" cy="0"/>
          </a:xfrm>
          <a:prstGeom prst="straightConnector1">
            <a:avLst/>
          </a:prstGeom>
          <a:ln>
            <a:solidFill>
              <a:srgbClr val="41414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684929" y="3798481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en-US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6157296" y="2042984"/>
            <a:ext cx="729536" cy="614522"/>
          </a:xfrm>
          <a:prstGeom prst="straightConnector1">
            <a:avLst/>
          </a:prstGeom>
          <a:ln>
            <a:solidFill>
              <a:srgbClr val="41414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19227604">
            <a:off x="6202245" y="2016444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en-US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264174" y="1853452"/>
                <a:ext cx="4639603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Power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fiber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mode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Power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waveguide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mode</m:t>
                              </m:r>
                            </m:den>
                          </m:f>
                        </m:e>
                      </m:ra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74" y="1853452"/>
                <a:ext cx="4639603" cy="9106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220968" y="1008365"/>
                <a:ext cx="1648720" cy="778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68" y="1008365"/>
                <a:ext cx="1648720" cy="7789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>
            <a:off x="3726085" y="3229232"/>
            <a:ext cx="0" cy="1341705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391672" y="4478459"/>
            <a:ext cx="12379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Mode expansion monitor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5235861" y="1743881"/>
            <a:ext cx="1508784" cy="1574013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18900000">
            <a:off x="6735047" y="2719246"/>
            <a:ext cx="12379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Mode expansion monitor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219200" y="2671085"/>
            <a:ext cx="707921" cy="8814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912" y="3043707"/>
            <a:ext cx="170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Necessary to deal with </a:t>
            </a:r>
            <a:r>
              <a:rPr lang="en-US" dirty="0" err="1"/>
              <a:t>Lumerical</a:t>
            </a:r>
            <a:r>
              <a:rPr lang="en-US" dirty="0"/>
              <a:t> normalization</a:t>
            </a:r>
          </a:p>
        </p:txBody>
      </p:sp>
    </p:spTree>
    <p:extLst>
      <p:ext uri="{BB962C8B-B14F-4D97-AF65-F5344CB8AC3E}">
        <p14:creationId xmlns:p14="http://schemas.microsoft.com/office/powerpoint/2010/main" val="360430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#2</a:t>
            </a:r>
          </a:p>
        </p:txBody>
      </p:sp>
      <p:sp>
        <p:nvSpPr>
          <p:cNvPr id="4" name="Rectangle 3"/>
          <p:cNvSpPr/>
          <p:nvPr/>
        </p:nvSpPr>
        <p:spPr>
          <a:xfrm>
            <a:off x="1918956" y="4219625"/>
            <a:ext cx="5106946" cy="114807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918954" y="3552500"/>
            <a:ext cx="5106947" cy="667124"/>
          </a:xfrm>
          <a:custGeom>
            <a:avLst/>
            <a:gdLst>
              <a:gd name="connsiteX0" fmla="*/ 1 w 5106947"/>
              <a:gd name="connsiteY0" fmla="*/ 0 h 667124"/>
              <a:gd name="connsiteX1" fmla="*/ 2064045 w 5106947"/>
              <a:gd name="connsiteY1" fmla="*/ 0 h 667124"/>
              <a:gd name="connsiteX2" fmla="*/ 2064045 w 5106947"/>
              <a:gd name="connsiteY2" fmla="*/ 2048 h 667124"/>
              <a:gd name="connsiteX3" fmla="*/ 2072495 w 5106947"/>
              <a:gd name="connsiteY3" fmla="*/ 2048 h 667124"/>
              <a:gd name="connsiteX4" fmla="*/ 2072495 w 5106947"/>
              <a:gd name="connsiteY4" fmla="*/ 201288 h 667124"/>
              <a:gd name="connsiteX5" fmla="*/ 2381984 w 5106947"/>
              <a:gd name="connsiteY5" fmla="*/ 201288 h 667124"/>
              <a:gd name="connsiteX6" fmla="*/ 2381984 w 5106947"/>
              <a:gd name="connsiteY6" fmla="*/ 6471 h 667124"/>
              <a:gd name="connsiteX7" fmla="*/ 2671677 w 5106947"/>
              <a:gd name="connsiteY7" fmla="*/ 6471 h 667124"/>
              <a:gd name="connsiteX8" fmla="*/ 2671677 w 5106947"/>
              <a:gd name="connsiteY8" fmla="*/ 201288 h 667124"/>
              <a:gd name="connsiteX9" fmla="*/ 2990944 w 5106947"/>
              <a:gd name="connsiteY9" fmla="*/ 201288 h 667124"/>
              <a:gd name="connsiteX10" fmla="*/ 2990944 w 5106947"/>
              <a:gd name="connsiteY10" fmla="*/ 6172 h 667124"/>
              <a:gd name="connsiteX11" fmla="*/ 3280637 w 5106947"/>
              <a:gd name="connsiteY11" fmla="*/ 6172 h 667124"/>
              <a:gd name="connsiteX12" fmla="*/ 3280637 w 5106947"/>
              <a:gd name="connsiteY12" fmla="*/ 201288 h 667124"/>
              <a:gd name="connsiteX13" fmla="*/ 3592433 w 5106947"/>
              <a:gd name="connsiteY13" fmla="*/ 201288 h 667124"/>
              <a:gd name="connsiteX14" fmla="*/ 3592433 w 5106947"/>
              <a:gd name="connsiteY14" fmla="*/ 1 h 667124"/>
              <a:gd name="connsiteX15" fmla="*/ 3882127 w 5106947"/>
              <a:gd name="connsiteY15" fmla="*/ 1 h 667124"/>
              <a:gd name="connsiteX16" fmla="*/ 3882127 w 5106947"/>
              <a:gd name="connsiteY16" fmla="*/ 201288 h 667124"/>
              <a:gd name="connsiteX17" fmla="*/ 4208605 w 5106947"/>
              <a:gd name="connsiteY17" fmla="*/ 201288 h 667124"/>
              <a:gd name="connsiteX18" fmla="*/ 4208605 w 5106947"/>
              <a:gd name="connsiteY18" fmla="*/ 3264 h 667124"/>
              <a:gd name="connsiteX19" fmla="*/ 4498298 w 5106947"/>
              <a:gd name="connsiteY19" fmla="*/ 3264 h 667124"/>
              <a:gd name="connsiteX20" fmla="*/ 4498298 w 5106947"/>
              <a:gd name="connsiteY20" fmla="*/ 201288 h 667124"/>
              <a:gd name="connsiteX21" fmla="*/ 4817254 w 5106947"/>
              <a:gd name="connsiteY21" fmla="*/ 201288 h 667124"/>
              <a:gd name="connsiteX22" fmla="*/ 4817254 w 5106947"/>
              <a:gd name="connsiteY22" fmla="*/ 5349 h 667124"/>
              <a:gd name="connsiteX23" fmla="*/ 5106947 w 5106947"/>
              <a:gd name="connsiteY23" fmla="*/ 5349 h 667124"/>
              <a:gd name="connsiteX24" fmla="*/ 5106947 w 5106947"/>
              <a:gd name="connsiteY24" fmla="*/ 201288 h 667124"/>
              <a:gd name="connsiteX25" fmla="*/ 5106947 w 5106947"/>
              <a:gd name="connsiteY25" fmla="*/ 401003 h 667124"/>
              <a:gd name="connsiteX26" fmla="*/ 5106947 w 5106947"/>
              <a:gd name="connsiteY26" fmla="*/ 667124 h 667124"/>
              <a:gd name="connsiteX27" fmla="*/ 0 w 5106947"/>
              <a:gd name="connsiteY27" fmla="*/ 667124 h 667124"/>
              <a:gd name="connsiteX28" fmla="*/ 0 w 5106947"/>
              <a:gd name="connsiteY28" fmla="*/ 201288 h 667124"/>
              <a:gd name="connsiteX29" fmla="*/ 1 w 5106947"/>
              <a:gd name="connsiteY29" fmla="*/ 201288 h 66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106947" h="667124">
                <a:moveTo>
                  <a:pt x="1" y="0"/>
                </a:moveTo>
                <a:lnTo>
                  <a:pt x="2064045" y="0"/>
                </a:lnTo>
                <a:lnTo>
                  <a:pt x="2064045" y="2048"/>
                </a:lnTo>
                <a:lnTo>
                  <a:pt x="2072495" y="2048"/>
                </a:lnTo>
                <a:lnTo>
                  <a:pt x="2072495" y="201288"/>
                </a:lnTo>
                <a:lnTo>
                  <a:pt x="2381984" y="201288"/>
                </a:lnTo>
                <a:lnTo>
                  <a:pt x="2381984" y="6471"/>
                </a:lnTo>
                <a:lnTo>
                  <a:pt x="2671677" y="6471"/>
                </a:lnTo>
                <a:lnTo>
                  <a:pt x="2671677" y="201288"/>
                </a:lnTo>
                <a:lnTo>
                  <a:pt x="2990944" y="201288"/>
                </a:lnTo>
                <a:lnTo>
                  <a:pt x="2990944" y="6172"/>
                </a:lnTo>
                <a:lnTo>
                  <a:pt x="3280637" y="6172"/>
                </a:lnTo>
                <a:lnTo>
                  <a:pt x="3280637" y="201288"/>
                </a:lnTo>
                <a:lnTo>
                  <a:pt x="3592433" y="201288"/>
                </a:lnTo>
                <a:lnTo>
                  <a:pt x="3592433" y="1"/>
                </a:lnTo>
                <a:lnTo>
                  <a:pt x="3882127" y="1"/>
                </a:lnTo>
                <a:lnTo>
                  <a:pt x="3882127" y="201288"/>
                </a:lnTo>
                <a:lnTo>
                  <a:pt x="4208605" y="201288"/>
                </a:lnTo>
                <a:lnTo>
                  <a:pt x="4208605" y="3264"/>
                </a:lnTo>
                <a:lnTo>
                  <a:pt x="4498298" y="3264"/>
                </a:lnTo>
                <a:lnTo>
                  <a:pt x="4498298" y="201288"/>
                </a:lnTo>
                <a:lnTo>
                  <a:pt x="4817254" y="201288"/>
                </a:lnTo>
                <a:lnTo>
                  <a:pt x="4817254" y="5349"/>
                </a:lnTo>
                <a:lnTo>
                  <a:pt x="5106947" y="5349"/>
                </a:lnTo>
                <a:lnTo>
                  <a:pt x="5106947" y="201288"/>
                </a:lnTo>
                <a:lnTo>
                  <a:pt x="5106947" y="401003"/>
                </a:lnTo>
                <a:lnTo>
                  <a:pt x="5106947" y="667124"/>
                </a:lnTo>
                <a:lnTo>
                  <a:pt x="0" y="667124"/>
                </a:lnTo>
                <a:lnTo>
                  <a:pt x="0" y="201288"/>
                </a:lnTo>
                <a:lnTo>
                  <a:pt x="1" y="201288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89356" y="3738870"/>
                <a:ext cx="2557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356" y="3738870"/>
                <a:ext cx="255776" cy="276999"/>
              </a:xfrm>
              <a:prstGeom prst="rect">
                <a:avLst/>
              </a:prstGeom>
              <a:blipFill>
                <a:blip r:embed="rId2"/>
                <a:stretch>
                  <a:fillRect l="-23810" r="-19048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64876" y="4570937"/>
                <a:ext cx="5084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876" y="4570937"/>
                <a:ext cx="508473" cy="276999"/>
              </a:xfrm>
              <a:prstGeom prst="rect">
                <a:avLst/>
              </a:prstGeom>
              <a:blipFill>
                <a:blip r:embed="rId3"/>
                <a:stretch>
                  <a:fillRect l="-10714" r="-4762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 rot="13599240">
            <a:off x="6772764" y="-1258805"/>
            <a:ext cx="1733114" cy="464943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 rot="18926909">
            <a:off x="6984261" y="269815"/>
            <a:ext cx="2183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Optical fiber</a:t>
            </a:r>
            <a:br>
              <a:rPr lang="en-US" dirty="0"/>
            </a:br>
            <a:r>
              <a:rPr lang="en-US" dirty="0"/>
              <a:t>(not to scale)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918956" y="5367703"/>
            <a:ext cx="5106946" cy="75692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004185" y="5556387"/>
                <a:ext cx="2557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185" y="5556387"/>
                <a:ext cx="255776" cy="276999"/>
              </a:xfrm>
              <a:prstGeom prst="rect">
                <a:avLst/>
              </a:prstGeom>
              <a:blipFill>
                <a:blip r:embed="rId4"/>
                <a:stretch>
                  <a:fillRect l="-23810" r="-19048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H="1">
            <a:off x="2675418" y="4135201"/>
            <a:ext cx="1021491" cy="0"/>
          </a:xfrm>
          <a:prstGeom prst="straightConnector1">
            <a:avLst/>
          </a:prstGeom>
          <a:ln>
            <a:solidFill>
              <a:srgbClr val="41414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684929" y="3798481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en-US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6157296" y="2042984"/>
            <a:ext cx="729536" cy="614522"/>
          </a:xfrm>
          <a:prstGeom prst="straightConnector1">
            <a:avLst/>
          </a:prstGeom>
          <a:ln>
            <a:solidFill>
              <a:srgbClr val="41414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19227604">
            <a:off x="6202245" y="2016444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en-US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264174" y="1853452"/>
                <a:ext cx="4676472" cy="9375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Power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waveguide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mode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Power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fiber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mode</m:t>
                              </m:r>
                            </m:den>
                          </m:f>
                        </m:e>
                      </m:ra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74" y="1853452"/>
                <a:ext cx="4676472" cy="9375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220968" y="1008365"/>
                <a:ext cx="1625252" cy="790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68" y="1008365"/>
                <a:ext cx="1625252" cy="790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>
            <a:off x="3726085" y="3229232"/>
            <a:ext cx="0" cy="1341705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391672" y="4478459"/>
            <a:ext cx="12379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Mode expansion monitor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5235861" y="1743881"/>
            <a:ext cx="1508784" cy="1574013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18900000">
            <a:off x="6735047" y="2719246"/>
            <a:ext cx="12379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Mode expansion monitor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219200" y="2671085"/>
            <a:ext cx="707921" cy="8814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912" y="3043707"/>
            <a:ext cx="170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Necessary to deal with </a:t>
            </a:r>
            <a:r>
              <a:rPr lang="en-US" dirty="0" err="1"/>
              <a:t>Lumerical</a:t>
            </a:r>
            <a:r>
              <a:rPr lang="en-US" dirty="0"/>
              <a:t> normalization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5844095" y="1713470"/>
            <a:ext cx="754413" cy="661541"/>
          </a:xfrm>
          <a:prstGeom prst="straightConnector1">
            <a:avLst/>
          </a:prstGeom>
          <a:ln>
            <a:solidFill>
              <a:srgbClr val="41414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19037753">
            <a:off x="5905131" y="1719962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5061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Grating S-parameter extraction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392195"/>
            <a:ext cx="7740650" cy="4432407"/>
          </a:xfrm>
        </p:spPr>
        <p:txBody>
          <a:bodyPr/>
          <a:lstStyle/>
          <a:p>
            <a:r>
              <a:rPr lang="en-US" dirty="0"/>
              <a:t>Open </a:t>
            </a:r>
            <a:r>
              <a:rPr lang="en-US" dirty="0" err="1"/>
              <a:t>Lumerical</a:t>
            </a:r>
            <a:r>
              <a:rPr lang="en-US" dirty="0"/>
              <a:t> FDTD file </a:t>
            </a:r>
            <a:r>
              <a:rPr lang="en-US" dirty="0" err="1"/>
              <a:t>grating_coupler_S_param.fsp</a:t>
            </a:r>
            <a:endParaRPr lang="en-US" dirty="0"/>
          </a:p>
          <a:p>
            <a:r>
              <a:rPr lang="en-US" dirty="0"/>
              <a:t>Open </a:t>
            </a:r>
            <a:r>
              <a:rPr lang="en-US" dirty="0" err="1"/>
              <a:t>Lumerical</a:t>
            </a:r>
            <a:r>
              <a:rPr lang="en-US" dirty="0"/>
              <a:t> script </a:t>
            </a:r>
            <a:r>
              <a:rPr lang="en-US" dirty="0" err="1" smtClean="0"/>
              <a:t>S_param_extraction.lsf</a:t>
            </a:r>
            <a:r>
              <a:rPr lang="en-US" dirty="0" smtClean="0"/>
              <a:t> (click and drag into FDTD window)</a:t>
            </a:r>
            <a:endParaRPr lang="en-US" dirty="0"/>
          </a:p>
          <a:p>
            <a:r>
              <a:rPr lang="en-US" dirty="0"/>
              <a:t>You will see grating geometry that we simulated at the end of last discussion plus the addition of mode expansion monitors.</a:t>
            </a:r>
          </a:p>
          <a:p>
            <a:r>
              <a:rPr lang="en-US" dirty="0"/>
              <a:t>The script will run the simulation twice and automatically extract the S-parameters using the </a:t>
            </a:r>
            <a:br>
              <a:rPr lang="en-US" dirty="0"/>
            </a:br>
            <a:r>
              <a:rPr lang="en-US" dirty="0"/>
              <a:t>mode expansion monitors and </a:t>
            </a:r>
            <a:br>
              <a:rPr lang="en-US" dirty="0"/>
            </a:br>
            <a:r>
              <a:rPr lang="en-US" dirty="0"/>
              <a:t>save to a txt file.</a:t>
            </a:r>
          </a:p>
          <a:p>
            <a:r>
              <a:rPr lang="en-US" dirty="0"/>
              <a:t>Run the script.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37" y="4155465"/>
            <a:ext cx="2932115" cy="239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8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Grating S-parameter extraction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151" y="1272359"/>
            <a:ext cx="6566330" cy="475554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4351446" y="4555524"/>
            <a:ext cx="525354" cy="5687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28306" y="4000156"/>
            <a:ext cx="2271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Strong reflections back toward source </a:t>
            </a:r>
          </a:p>
        </p:txBody>
      </p:sp>
    </p:spTree>
    <p:extLst>
      <p:ext uri="{BB962C8B-B14F-4D97-AF65-F5344CB8AC3E}">
        <p14:creationId xmlns:p14="http://schemas.microsoft.com/office/powerpoint/2010/main" val="335659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86" y="1222497"/>
            <a:ext cx="6907796" cy="456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56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Grating S-parameter extraction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474573"/>
            <a:ext cx="7740650" cy="4350029"/>
          </a:xfrm>
        </p:spPr>
        <p:txBody>
          <a:bodyPr/>
          <a:lstStyle/>
          <a:p>
            <a:r>
              <a:rPr lang="en-US" dirty="0"/>
              <a:t>Open the </a:t>
            </a:r>
            <a:r>
              <a:rPr lang="en-US" dirty="0" err="1"/>
              <a:t>Lumerical</a:t>
            </a:r>
            <a:r>
              <a:rPr lang="en-US" dirty="0"/>
              <a:t> INTERCONNECT file </a:t>
            </a:r>
            <a:r>
              <a:rPr lang="en-US" dirty="0" err="1"/>
              <a:t>grating_coupler_interconnect.icp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5900" y="2370202"/>
            <a:ext cx="503405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8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 S-parameter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</a:t>
            </a:r>
            <a:r>
              <a:rPr lang="en-US" b="1" i="1" dirty="0"/>
              <a:t>grating coupler 1 </a:t>
            </a:r>
            <a:r>
              <a:rPr lang="en-US" dirty="0"/>
              <a:t>S-parameter symbol and within the </a:t>
            </a:r>
            <a:r>
              <a:rPr lang="en-US" b="1" i="1" dirty="0"/>
              <a:t>Property </a:t>
            </a:r>
            <a:r>
              <a:rPr lang="en-US" b="1" i="1" dirty="0" smtClean="0"/>
              <a:t>View</a:t>
            </a:r>
            <a:r>
              <a:rPr lang="en-US" dirty="0">
                <a:sym typeface="Wingdings" panose="05000000000000000000" pitchFamily="2" charset="2"/>
              </a:rPr>
              <a:t>  </a:t>
            </a:r>
            <a:r>
              <a:rPr lang="en-US" b="1" i="1" dirty="0" smtClean="0">
                <a:sym typeface="Wingdings" panose="05000000000000000000" pitchFamily="2" charset="2"/>
              </a:rPr>
              <a:t>Standard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i="1" dirty="0" smtClean="0">
                <a:sym typeface="Wingdings" panose="05000000000000000000" pitchFamily="2" charset="2"/>
              </a:rPr>
              <a:t>s parameters file name</a:t>
            </a:r>
            <a:r>
              <a:rPr lang="en-US" dirty="0" smtClean="0">
                <a:sym typeface="Wingdings" panose="05000000000000000000" pitchFamily="2" charset="2"/>
              </a:rPr>
              <a:t>,</a:t>
            </a:r>
            <a:r>
              <a:rPr lang="en-US" b="1" i="1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double click filename and </a:t>
            </a:r>
            <a:r>
              <a:rPr lang="en-US" dirty="0" smtClean="0"/>
              <a:t>click Open</a:t>
            </a:r>
            <a:endParaRPr lang="en-US" b="1" i="1" dirty="0"/>
          </a:p>
          <a:p>
            <a:r>
              <a:rPr lang="en-US" dirty="0"/>
              <a:t>Select the txt file </a:t>
            </a:r>
            <a:r>
              <a:rPr lang="en-US" dirty="0" smtClean="0"/>
              <a:t>grating_S.txt</a:t>
            </a:r>
            <a:endParaRPr lang="en-US" dirty="0"/>
          </a:p>
          <a:p>
            <a:r>
              <a:rPr lang="en-US" dirty="0"/>
              <a:t>Repeat for </a:t>
            </a:r>
            <a:r>
              <a:rPr lang="en-US" b="1" i="1" dirty="0"/>
              <a:t>grating coupler 2.</a:t>
            </a:r>
          </a:p>
          <a:p>
            <a:r>
              <a:rPr lang="en-US" dirty="0"/>
              <a:t>Open the </a:t>
            </a:r>
            <a:r>
              <a:rPr lang="en-US" dirty="0" err="1"/>
              <a:t>Lumerical</a:t>
            </a:r>
            <a:r>
              <a:rPr lang="en-US" dirty="0"/>
              <a:t> script file </a:t>
            </a:r>
            <a:r>
              <a:rPr lang="en-US" dirty="0" err="1" smtClean="0"/>
              <a:t>grating_coupler_interconnect.lsf</a:t>
            </a:r>
            <a:r>
              <a:rPr lang="en-US" dirty="0" smtClean="0"/>
              <a:t> (click and drag into </a:t>
            </a:r>
            <a:r>
              <a:rPr lang="en-US" dirty="0" smtClean="0"/>
              <a:t>window or clic</a:t>
            </a:r>
            <a:r>
              <a:rPr lang="en-US" dirty="0" smtClean="0"/>
              <a:t>k icon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Run the script.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095" y="3969360"/>
            <a:ext cx="3276884" cy="26748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881" y="4128972"/>
            <a:ext cx="2366737" cy="178558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400924" y="4623894"/>
            <a:ext cx="465365" cy="478786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306536" y="6188529"/>
            <a:ext cx="628650" cy="408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1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Grating  + waveguide simulation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62500" y="1343025"/>
            <a:ext cx="2364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Combined S-parameter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0974" y="1369478"/>
            <a:ext cx="279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Reflectance / Transmittance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8" y="1834059"/>
            <a:ext cx="4343862" cy="31298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627" y="1834059"/>
            <a:ext cx="4407446" cy="31298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0972" y="3830988"/>
            <a:ext cx="237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Fabry-perot</a:t>
            </a:r>
            <a:r>
              <a:rPr lang="en-US" dirty="0" smtClean="0"/>
              <a:t> oscillations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514600" y="2759529"/>
            <a:ext cx="1" cy="10714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429919" y="4200320"/>
            <a:ext cx="84681" cy="2818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65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approach of extracting S-parameters and using INTERCONNECT to run a system level circuit simulation has two primary benefits:</a:t>
            </a:r>
          </a:p>
          <a:p>
            <a:pPr lvl="1"/>
            <a:r>
              <a:rPr lang="en-US" dirty="0"/>
              <a:t>Break large simulation up into smaller simulations to reduce memory requirement (may be useful for final project).</a:t>
            </a:r>
          </a:p>
          <a:p>
            <a:pPr lvl="1"/>
            <a:r>
              <a:rPr lang="en-US" dirty="0"/>
              <a:t>Import empirically extracted S-parameters to build physically based model of a full system.</a:t>
            </a:r>
          </a:p>
        </p:txBody>
      </p:sp>
    </p:spTree>
    <p:extLst>
      <p:ext uri="{BB962C8B-B14F-4D97-AF65-F5344CB8AC3E}">
        <p14:creationId xmlns:p14="http://schemas.microsoft.com/office/powerpoint/2010/main" val="346959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Fabry</a:t>
            </a:r>
            <a:r>
              <a:rPr lang="en-US" dirty="0"/>
              <a:t>-Perot etalon example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782338" y="1585784"/>
            <a:ext cx="0" cy="157342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032165" y="1585784"/>
            <a:ext cx="0" cy="157342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706298" y="1972277"/>
            <a:ext cx="1021492" cy="0"/>
          </a:xfrm>
          <a:prstGeom prst="straightConnector1">
            <a:avLst/>
          </a:prstGeom>
          <a:ln>
            <a:solidFill>
              <a:srgbClr val="41414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114543" y="1942760"/>
            <a:ext cx="1021492" cy="0"/>
          </a:xfrm>
          <a:prstGeom prst="straightConnector1">
            <a:avLst/>
          </a:prstGeom>
          <a:ln>
            <a:solidFill>
              <a:srgbClr val="41414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706299" y="2606590"/>
            <a:ext cx="1021491" cy="0"/>
          </a:xfrm>
          <a:prstGeom prst="straightConnector1">
            <a:avLst/>
          </a:prstGeom>
          <a:ln>
            <a:solidFill>
              <a:srgbClr val="41414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09952" y="1593336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13069" y="2253048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32768" y="1573428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41006" y="2338177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 = 0</a:t>
            </a:r>
            <a:endParaRPr lang="en-US" baseline="-25000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108932" y="2686915"/>
            <a:ext cx="1021491" cy="0"/>
          </a:xfrm>
          <a:prstGeom prst="straightConnector1">
            <a:avLst/>
          </a:prstGeom>
          <a:ln>
            <a:solidFill>
              <a:srgbClr val="41414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889430" y="1585784"/>
            <a:ext cx="3039763" cy="1573427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solidFill>
              <a:srgbClr val="41414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Cavity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05590" y="3135046"/>
            <a:ext cx="113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Mirror 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45130" y="3139028"/>
            <a:ext cx="113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Mirror 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66246" y="4173571"/>
            <a:ext cx="6827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Question: What is the power transmission through </a:t>
            </a:r>
            <a:r>
              <a:rPr lang="en-US" dirty="0" err="1"/>
              <a:t>Fabry</a:t>
            </a:r>
            <a:r>
              <a:rPr lang="en-US" dirty="0"/>
              <a:t>-Perot etalon?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444416" y="4806553"/>
                <a:ext cx="2421222" cy="6709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416" y="4806553"/>
                <a:ext cx="2421222" cy="6709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6411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S-parameter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9900" y="3632692"/>
            <a:ext cx="8355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generalize the </a:t>
            </a:r>
            <a:r>
              <a:rPr lang="en-US" dirty="0" err="1"/>
              <a:t>Fabry</a:t>
            </a:r>
            <a:r>
              <a:rPr lang="en-US" dirty="0"/>
              <a:t>-Perot cavity (and other optical components) to</a:t>
            </a:r>
          </a:p>
          <a:p>
            <a:r>
              <a:rPr lang="en-US" dirty="0"/>
              <a:t>a two-port representation which is fully defined by a scattering matrix (S-parameters).</a:t>
            </a:r>
          </a:p>
          <a:p>
            <a:r>
              <a:rPr lang="en-US" dirty="0"/>
              <a:t>This is completely analogous to electrical circuits.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694227" y="1592111"/>
            <a:ext cx="832021" cy="37070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4" y="1206020"/>
            <a:ext cx="4358886" cy="15841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244" y="1295245"/>
            <a:ext cx="3126205" cy="1193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750908" y="1577546"/>
                <a:ext cx="1066382" cy="5130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908" y="1577546"/>
                <a:ext cx="1066382" cy="5130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1327350" y="2891481"/>
            <a:ext cx="1979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Optical component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154328" y="2891550"/>
            <a:ext cx="2484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Two-port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705698" y="4822969"/>
                <a:ext cx="1580369" cy="778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98" y="4822969"/>
                <a:ext cx="1580369" cy="7789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2574283" y="4822969"/>
                <a:ext cx="1630575" cy="790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4283" y="4822969"/>
                <a:ext cx="1630575" cy="790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4493074" y="4818333"/>
                <a:ext cx="1648720" cy="778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074" y="4818333"/>
                <a:ext cx="1648720" cy="7789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6397240" y="4806208"/>
                <a:ext cx="1630575" cy="790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240" y="4806208"/>
                <a:ext cx="1630575" cy="7900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7706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Fabry</a:t>
            </a:r>
            <a:r>
              <a:rPr lang="en-US" dirty="0"/>
              <a:t>-Perot etalon example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66246" y="4173571"/>
            <a:ext cx="6827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Question: What is the power transmission through </a:t>
            </a:r>
            <a:r>
              <a:rPr lang="en-US" dirty="0" err="1"/>
              <a:t>Fabry</a:t>
            </a:r>
            <a:r>
              <a:rPr lang="en-US" dirty="0"/>
              <a:t>-Perot etalon?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403658" y="4739863"/>
                <a:ext cx="1858329" cy="6709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658" y="4739863"/>
                <a:ext cx="1858329" cy="6709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/>
          <p:cNvSpPr/>
          <p:nvPr/>
        </p:nvSpPr>
        <p:spPr>
          <a:xfrm>
            <a:off x="2889430" y="1585784"/>
            <a:ext cx="3039763" cy="1573427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solidFill>
              <a:srgbClr val="41414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2782338" y="1585784"/>
            <a:ext cx="0" cy="157342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6032165" y="1585784"/>
            <a:ext cx="0" cy="157342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1706298" y="1972277"/>
            <a:ext cx="1021492" cy="0"/>
          </a:xfrm>
          <a:prstGeom prst="straightConnector1">
            <a:avLst/>
          </a:prstGeom>
          <a:ln>
            <a:solidFill>
              <a:srgbClr val="41414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6114543" y="1942760"/>
            <a:ext cx="1021492" cy="0"/>
          </a:xfrm>
          <a:prstGeom prst="straightConnector1">
            <a:avLst/>
          </a:prstGeom>
          <a:ln>
            <a:solidFill>
              <a:srgbClr val="41414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1706299" y="2606590"/>
            <a:ext cx="1021491" cy="0"/>
          </a:xfrm>
          <a:prstGeom prst="straightConnector1">
            <a:avLst/>
          </a:prstGeom>
          <a:ln>
            <a:solidFill>
              <a:srgbClr val="41414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2109952" y="1593336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113069" y="2253048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en-US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432768" y="1573428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en-US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307803" y="2254427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= 0</a:t>
            </a:r>
            <a:endParaRPr lang="en-US" baseline="-25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 flipH="1">
            <a:off x="6108932" y="2622380"/>
            <a:ext cx="1021491" cy="0"/>
          </a:xfrm>
          <a:prstGeom prst="straightConnector1">
            <a:avLst/>
          </a:prstGeom>
          <a:ln>
            <a:solidFill>
              <a:srgbClr val="41414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2305590" y="3135046"/>
            <a:ext cx="113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Mirror 1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545130" y="3139028"/>
            <a:ext cx="113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Mirror 2</a:t>
            </a:r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2910087" y="1972277"/>
            <a:ext cx="1021492" cy="0"/>
          </a:xfrm>
          <a:prstGeom prst="straightConnector1">
            <a:avLst/>
          </a:prstGeom>
          <a:ln>
            <a:solidFill>
              <a:srgbClr val="41414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3313741" y="1593336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b’</a:t>
            </a:r>
            <a:r>
              <a:rPr lang="en-US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cxnSp>
        <p:nvCxnSpPr>
          <p:cNvPr id="79" name="Straight Arrow Connector 78"/>
          <p:cNvCxnSpPr/>
          <p:nvPr/>
        </p:nvCxnSpPr>
        <p:spPr>
          <a:xfrm flipH="1">
            <a:off x="4892061" y="2623759"/>
            <a:ext cx="1021491" cy="0"/>
          </a:xfrm>
          <a:prstGeom prst="straightConnector1">
            <a:avLst/>
          </a:prstGeom>
          <a:ln>
            <a:solidFill>
              <a:srgbClr val="41414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>
            <a:off x="2892912" y="2596992"/>
            <a:ext cx="1021491" cy="0"/>
          </a:xfrm>
          <a:prstGeom prst="straightConnector1">
            <a:avLst/>
          </a:prstGeom>
          <a:ln>
            <a:solidFill>
              <a:srgbClr val="41414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302181" y="2265077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a’</a:t>
            </a:r>
            <a:r>
              <a:rPr lang="en-US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303421" y="2254427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b’</a:t>
            </a:r>
            <a:r>
              <a:rPr lang="en-US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266385" y="1598558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a’</a:t>
            </a:r>
            <a:r>
              <a:rPr lang="en-US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84" name="Left Bracket 83"/>
          <p:cNvSpPr/>
          <p:nvPr/>
        </p:nvSpPr>
        <p:spPr>
          <a:xfrm>
            <a:off x="2798813" y="1173002"/>
            <a:ext cx="339803" cy="268619"/>
          </a:xfrm>
          <a:prstGeom prst="leftBracket">
            <a:avLst/>
          </a:prstGeom>
          <a:ln>
            <a:solidFill>
              <a:srgbClr val="41414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Left Bracket 84"/>
          <p:cNvSpPr/>
          <p:nvPr/>
        </p:nvSpPr>
        <p:spPr>
          <a:xfrm flipH="1">
            <a:off x="5692362" y="1198651"/>
            <a:ext cx="339803" cy="268619"/>
          </a:xfrm>
          <a:prstGeom prst="leftBracket">
            <a:avLst/>
          </a:prstGeom>
          <a:ln>
            <a:solidFill>
              <a:srgbClr val="41414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3164658" y="107005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/>
              <a:t>1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402807" y="109186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/>
              <a:t>2</a:t>
            </a:r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4866590" y="1942760"/>
            <a:ext cx="1021492" cy="0"/>
          </a:xfrm>
          <a:prstGeom prst="straightConnector1">
            <a:avLst/>
          </a:prstGeom>
          <a:ln>
            <a:solidFill>
              <a:srgbClr val="41414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2910087" y="3624649"/>
            <a:ext cx="3019106" cy="0"/>
          </a:xfrm>
          <a:prstGeom prst="straightConnector1">
            <a:avLst/>
          </a:prstGeom>
          <a:ln>
            <a:solidFill>
              <a:srgbClr val="414141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4258962" y="329843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682492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2889430" y="1585784"/>
            <a:ext cx="3039763" cy="1573427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solidFill>
              <a:srgbClr val="41414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Fabry</a:t>
            </a:r>
            <a:r>
              <a:rPr lang="en-US" dirty="0"/>
              <a:t>-Perot etalon example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782338" y="1585784"/>
            <a:ext cx="0" cy="157342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032165" y="1585784"/>
            <a:ext cx="0" cy="157342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706298" y="1972277"/>
            <a:ext cx="1021492" cy="0"/>
          </a:xfrm>
          <a:prstGeom prst="straightConnector1">
            <a:avLst/>
          </a:prstGeom>
          <a:ln>
            <a:solidFill>
              <a:srgbClr val="41414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114543" y="1942760"/>
            <a:ext cx="1021492" cy="0"/>
          </a:xfrm>
          <a:prstGeom prst="straightConnector1">
            <a:avLst/>
          </a:prstGeom>
          <a:ln>
            <a:solidFill>
              <a:srgbClr val="41414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706299" y="2606590"/>
            <a:ext cx="1021491" cy="0"/>
          </a:xfrm>
          <a:prstGeom prst="straightConnector1">
            <a:avLst/>
          </a:prstGeom>
          <a:ln>
            <a:solidFill>
              <a:srgbClr val="41414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09952" y="1593336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13069" y="2253048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en-US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32768" y="1573428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en-US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07803" y="2254427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= 0</a:t>
            </a:r>
            <a:endParaRPr lang="en-US" baseline="-25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108932" y="2622380"/>
            <a:ext cx="1021491" cy="0"/>
          </a:xfrm>
          <a:prstGeom prst="straightConnector1">
            <a:avLst/>
          </a:prstGeom>
          <a:ln>
            <a:solidFill>
              <a:srgbClr val="41414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305590" y="3135046"/>
            <a:ext cx="113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Mirror 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45130" y="3139028"/>
            <a:ext cx="113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Mirror 2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910087" y="1972277"/>
            <a:ext cx="1021492" cy="0"/>
          </a:xfrm>
          <a:prstGeom prst="straightConnector1">
            <a:avLst/>
          </a:prstGeom>
          <a:ln>
            <a:solidFill>
              <a:srgbClr val="41414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313741" y="1593336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b’</a:t>
            </a:r>
            <a:r>
              <a:rPr lang="en-US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4892061" y="2623759"/>
            <a:ext cx="1021491" cy="0"/>
          </a:xfrm>
          <a:prstGeom prst="straightConnector1">
            <a:avLst/>
          </a:prstGeom>
          <a:ln>
            <a:solidFill>
              <a:srgbClr val="41414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2892912" y="2596992"/>
            <a:ext cx="1021491" cy="0"/>
          </a:xfrm>
          <a:prstGeom prst="straightConnector1">
            <a:avLst/>
          </a:prstGeom>
          <a:ln>
            <a:solidFill>
              <a:srgbClr val="41414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302181" y="2265077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a’</a:t>
            </a:r>
            <a:r>
              <a:rPr lang="en-US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03421" y="2254427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b’</a:t>
            </a:r>
            <a:r>
              <a:rPr lang="en-US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266385" y="1598558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a’</a:t>
            </a:r>
            <a:r>
              <a:rPr lang="en-US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3" name="Left Bracket 2"/>
          <p:cNvSpPr/>
          <p:nvPr/>
        </p:nvSpPr>
        <p:spPr>
          <a:xfrm>
            <a:off x="2798813" y="1173002"/>
            <a:ext cx="339803" cy="268619"/>
          </a:xfrm>
          <a:prstGeom prst="leftBracket">
            <a:avLst/>
          </a:prstGeom>
          <a:ln>
            <a:solidFill>
              <a:srgbClr val="41414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 Bracket 34"/>
          <p:cNvSpPr/>
          <p:nvPr/>
        </p:nvSpPr>
        <p:spPr>
          <a:xfrm flipH="1">
            <a:off x="5692362" y="1198651"/>
            <a:ext cx="339803" cy="268619"/>
          </a:xfrm>
          <a:prstGeom prst="leftBracket">
            <a:avLst/>
          </a:prstGeom>
          <a:ln>
            <a:solidFill>
              <a:srgbClr val="41414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64658" y="107005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/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02807" y="109186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27673" y="4185142"/>
                <a:ext cx="18642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673" y="4185142"/>
                <a:ext cx="1864293" cy="276999"/>
              </a:xfrm>
              <a:prstGeom prst="rect">
                <a:avLst/>
              </a:prstGeom>
              <a:blipFill>
                <a:blip r:embed="rId2"/>
                <a:stretch>
                  <a:fillRect l="-2614" r="-980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127673" y="4626141"/>
                <a:ext cx="16858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673" y="4626141"/>
                <a:ext cx="1685846" cy="276999"/>
              </a:xfrm>
              <a:prstGeom prst="rect">
                <a:avLst/>
              </a:prstGeom>
              <a:blipFill>
                <a:blip r:embed="rId3"/>
                <a:stretch>
                  <a:fillRect l="-2888" r="-1083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127673" y="5067140"/>
                <a:ext cx="10102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673" y="5067140"/>
                <a:ext cx="1010212" cy="276999"/>
              </a:xfrm>
              <a:prstGeom prst="rect">
                <a:avLst/>
              </a:prstGeom>
              <a:blipFill>
                <a:blip r:embed="rId4"/>
                <a:stretch>
                  <a:fillRect l="-5422" r="-2410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124813" y="5508139"/>
                <a:ext cx="10724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813" y="5508139"/>
                <a:ext cx="1072473" cy="276999"/>
              </a:xfrm>
              <a:prstGeom prst="rect">
                <a:avLst/>
              </a:prstGeom>
              <a:blipFill>
                <a:blip r:embed="rId5"/>
                <a:stretch>
                  <a:fillRect l="-5714" t="-4444" r="-2286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/>
          <p:nvPr/>
        </p:nvCxnSpPr>
        <p:spPr>
          <a:xfrm>
            <a:off x="4866590" y="1942760"/>
            <a:ext cx="1021492" cy="0"/>
          </a:xfrm>
          <a:prstGeom prst="straightConnector1">
            <a:avLst/>
          </a:prstGeom>
          <a:ln>
            <a:solidFill>
              <a:srgbClr val="41414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338080" y="4190878"/>
                <a:ext cx="1541704" cy="5631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𝑗𝑘𝐿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080" y="4190878"/>
                <a:ext cx="1541704" cy="563103"/>
              </a:xfrm>
              <a:prstGeom prst="rect">
                <a:avLst/>
              </a:prstGeom>
              <a:blipFill>
                <a:blip r:embed="rId6"/>
                <a:stretch>
                  <a:fillRect t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352013" y="4540027"/>
                <a:ext cx="1508298" cy="575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𝑗𝑘𝐿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013" y="4540027"/>
                <a:ext cx="1508298" cy="575350"/>
              </a:xfrm>
              <a:prstGeom prst="rect">
                <a:avLst/>
              </a:prstGeom>
              <a:blipFill>
                <a:blip r:embed="rId7"/>
                <a:stretch>
                  <a:fillRect t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2910087" y="3624649"/>
            <a:ext cx="3019106" cy="0"/>
          </a:xfrm>
          <a:prstGeom prst="straightConnector1">
            <a:avLst/>
          </a:prstGeom>
          <a:ln>
            <a:solidFill>
              <a:srgbClr val="414141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58962" y="329843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4265445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Fabry</a:t>
            </a:r>
            <a:r>
              <a:rPr lang="en-US" dirty="0"/>
              <a:t>-Perot etalon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5349" y="1248953"/>
                <a:ext cx="18642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49" y="1248953"/>
                <a:ext cx="1864293" cy="276999"/>
              </a:xfrm>
              <a:prstGeom prst="rect">
                <a:avLst/>
              </a:prstGeom>
              <a:blipFill>
                <a:blip r:embed="rId2"/>
                <a:stretch>
                  <a:fillRect l="-2614" r="-654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15349" y="1689952"/>
                <a:ext cx="16858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49" y="1689952"/>
                <a:ext cx="1685846" cy="276999"/>
              </a:xfrm>
              <a:prstGeom prst="rect">
                <a:avLst/>
              </a:prstGeom>
              <a:blipFill>
                <a:blip r:embed="rId3"/>
                <a:stretch>
                  <a:fillRect l="-2899" r="-1087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15349" y="2130951"/>
                <a:ext cx="10102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49" y="2130951"/>
                <a:ext cx="1010212" cy="276999"/>
              </a:xfrm>
              <a:prstGeom prst="rect">
                <a:avLst/>
              </a:prstGeom>
              <a:blipFill>
                <a:blip r:embed="rId4"/>
                <a:stretch>
                  <a:fillRect l="-5455" r="-2424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231545" y="1268947"/>
                <a:ext cx="10724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545" y="1268947"/>
                <a:ext cx="1072473" cy="276999"/>
              </a:xfrm>
              <a:prstGeom prst="rect">
                <a:avLst/>
              </a:prstGeom>
              <a:blipFill>
                <a:blip r:embed="rId5"/>
                <a:stretch>
                  <a:fillRect l="-5682" t="-4348" r="-2273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172482" y="1626878"/>
                <a:ext cx="1541704" cy="5631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𝑗𝑘𝐿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482" y="1626878"/>
                <a:ext cx="1541704" cy="563103"/>
              </a:xfrm>
              <a:prstGeom prst="rect">
                <a:avLst/>
              </a:prstGeom>
              <a:blipFill>
                <a:blip r:embed="rId6"/>
                <a:stretch>
                  <a:fillRect t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189185" y="2041890"/>
                <a:ext cx="1508298" cy="575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𝑗𝑘𝐿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185" y="2041890"/>
                <a:ext cx="1508298" cy="575350"/>
              </a:xfrm>
              <a:prstGeom prst="rect">
                <a:avLst/>
              </a:prstGeom>
              <a:blipFill>
                <a:blip r:embed="rId7"/>
                <a:stretch>
                  <a:fillRect t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67" y="982412"/>
            <a:ext cx="4202366" cy="20469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97956" y="3027871"/>
                <a:ext cx="1633589" cy="5861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56" y="3027871"/>
                <a:ext cx="1633589" cy="58612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231545" y="3038491"/>
                <a:ext cx="1201483" cy="597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545" y="3038491"/>
                <a:ext cx="1201483" cy="59779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280973" y="3778170"/>
                <a:ext cx="1201483" cy="5977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973" y="3778170"/>
                <a:ext cx="1201483" cy="59779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280973" y="4470565"/>
                <a:ext cx="2014269" cy="6246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𝑗𝑘𝐿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𝑗𝑘𝐿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973" y="4470565"/>
                <a:ext cx="2014269" cy="62465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355114" y="5189827"/>
                <a:ext cx="1703030" cy="6129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𝑗𝑘𝐿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𝑗𝑘𝐿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114" y="5189827"/>
                <a:ext cx="1703030" cy="6129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889570" y="3589244"/>
                <a:ext cx="3718969" cy="5950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𝑘𝐿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570" y="3589244"/>
                <a:ext cx="3718969" cy="595035"/>
              </a:xfrm>
              <a:prstGeom prst="rect">
                <a:avLst/>
              </a:prstGeom>
              <a:blipFill>
                <a:blip r:embed="rId14"/>
                <a:stretch>
                  <a:fillRect b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737170" y="4411319"/>
                <a:ext cx="3718969" cy="2802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f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170" y="4411319"/>
                <a:ext cx="3718969" cy="280205"/>
              </a:xfrm>
              <a:prstGeom prst="rect">
                <a:avLst/>
              </a:prstGeom>
              <a:blipFill>
                <a:blip r:embed="rId16"/>
                <a:stretch>
                  <a:fillRect t="-2174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9411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Fabry</a:t>
            </a:r>
            <a:r>
              <a:rPr lang="en-US" dirty="0"/>
              <a:t>-Perot etalon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03" y="1532238"/>
            <a:ext cx="7933043" cy="45546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90781" y="1020995"/>
                <a:ext cx="3718969" cy="5950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𝑘𝐿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781" y="1020995"/>
                <a:ext cx="3718969" cy="5950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6626567" y="1900666"/>
            <a:ext cx="507400" cy="8238"/>
          </a:xfrm>
          <a:prstGeom prst="straightConnector1">
            <a:avLst/>
          </a:prstGeom>
          <a:ln>
            <a:solidFill>
              <a:srgbClr val="41414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96681" y="1363362"/>
                <a:ext cx="1180260" cy="474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𝐹𝑆𝑅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𝑛𝐿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681" y="1363362"/>
                <a:ext cx="1180260" cy="4742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923006" y="988541"/>
            <a:ext cx="2502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Free spectral range (FSR)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91946" y="3163250"/>
            <a:ext cx="10486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= 0.5</a:t>
            </a:r>
          </a:p>
          <a:p>
            <a:r>
              <a:rPr lang="en-US" dirty="0"/>
              <a:t>n = 2.8</a:t>
            </a:r>
          </a:p>
          <a:p>
            <a:r>
              <a:rPr lang="en-US" dirty="0"/>
              <a:t>L = 10µm</a:t>
            </a:r>
          </a:p>
        </p:txBody>
      </p:sp>
    </p:spTree>
    <p:extLst>
      <p:ext uri="{BB962C8B-B14F-4D97-AF65-F5344CB8AC3E}">
        <p14:creationId xmlns:p14="http://schemas.microsoft.com/office/powerpoint/2010/main" val="3478809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Fabry</a:t>
            </a:r>
            <a:r>
              <a:rPr lang="en-US" dirty="0"/>
              <a:t>-Perot etalon 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202499"/>
            <a:ext cx="7740650" cy="4934690"/>
          </a:xfrm>
        </p:spPr>
        <p:txBody>
          <a:bodyPr/>
          <a:lstStyle/>
          <a:p>
            <a:r>
              <a:rPr lang="en-US" dirty="0"/>
              <a:t>Open INTERCONNECT</a:t>
            </a:r>
          </a:p>
          <a:p>
            <a:r>
              <a:rPr lang="en-US" dirty="0"/>
              <a:t>Add two </a:t>
            </a:r>
            <a:r>
              <a:rPr lang="en-US" b="1" dirty="0"/>
              <a:t>Mirror </a:t>
            </a:r>
            <a:r>
              <a:rPr lang="en-US" dirty="0"/>
              <a:t>and one </a:t>
            </a:r>
            <a:r>
              <a:rPr lang="en-US" b="1" dirty="0"/>
              <a:t>Straight waveguide</a:t>
            </a:r>
            <a:r>
              <a:rPr lang="en-US" dirty="0"/>
              <a:t> elements to the simulation </a:t>
            </a:r>
            <a:r>
              <a:rPr lang="en-US" dirty="0" smtClean="0"/>
              <a:t>space (click and drag)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3485" y="2365152"/>
            <a:ext cx="6077941" cy="449284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372100" y="2596243"/>
            <a:ext cx="2743200" cy="3763736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1302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tuna - Presentation" id="{16EA78F3-643D-40B0-9C71-4168083B53EF}" vid="{87F37F0B-1E96-41F2-BEEC-7B181B475EA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tuna - Presentation" id="{16EA78F3-643D-40B0-9C71-4168083B53EF}" vid="{785546F2-CA2A-4530-9913-9694447CFDF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44246</TotalTime>
  <Words>559</Words>
  <Application>Microsoft Office PowerPoint</Application>
  <PresentationFormat>On-screen Show (4:3)</PresentationFormat>
  <Paragraphs>172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Cambria Math</vt:lpstr>
      <vt:lpstr>Georgia</vt:lpstr>
      <vt:lpstr>Lucida Grande</vt:lpstr>
      <vt:lpstr>Wingdings</vt:lpstr>
      <vt:lpstr>Custom Design</vt:lpstr>
      <vt:lpstr>2_Custom Design</vt:lpstr>
      <vt:lpstr>Discussion today: Photonic circuit simulation</vt:lpstr>
      <vt:lpstr>PowerPoint Presentation</vt:lpstr>
      <vt:lpstr>Fabry-Perot etalon example</vt:lpstr>
      <vt:lpstr>S-parameter</vt:lpstr>
      <vt:lpstr>Fabry-Perot etalon example</vt:lpstr>
      <vt:lpstr>Fabry-Perot etalon example</vt:lpstr>
      <vt:lpstr>Fabry-Perot etalon example</vt:lpstr>
      <vt:lpstr>Fabry-Perot etalon example</vt:lpstr>
      <vt:lpstr>Fabry-Perot etalon simulation</vt:lpstr>
      <vt:lpstr>Fabry-Perot etalon simulation</vt:lpstr>
      <vt:lpstr>Fabry-Perot etalon simulation</vt:lpstr>
      <vt:lpstr>Fabry-Perot etalon simulation</vt:lpstr>
      <vt:lpstr>Fabry-Perot etalon simulation</vt:lpstr>
      <vt:lpstr>Grating S-parameter</vt:lpstr>
      <vt:lpstr>Grating S-parameter</vt:lpstr>
      <vt:lpstr>Simulation #1</vt:lpstr>
      <vt:lpstr>Simulation #2</vt:lpstr>
      <vt:lpstr>Grating S-parameter extraction</vt:lpstr>
      <vt:lpstr>Grating S-parameter extraction</vt:lpstr>
      <vt:lpstr>Grating S-parameter extraction</vt:lpstr>
      <vt:lpstr>Import S-parameter</vt:lpstr>
      <vt:lpstr>Grating  + waveguide simulation</vt:lpstr>
      <vt:lpstr>Summary</vt:lpstr>
    </vt:vector>
  </TitlesOfParts>
  <Company>UC Berkeley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Laurie Frasier</dc:creator>
  <cp:lastModifiedBy>Kevin Han</cp:lastModifiedBy>
  <cp:revision>993</cp:revision>
  <cp:lastPrinted>2016-02-08T21:44:09Z</cp:lastPrinted>
  <dcterms:created xsi:type="dcterms:W3CDTF">2013-01-15T19:08:57Z</dcterms:created>
  <dcterms:modified xsi:type="dcterms:W3CDTF">2017-03-17T01:28:09Z</dcterms:modified>
</cp:coreProperties>
</file>